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305" r:id="rId3"/>
    <p:sldId id="259" r:id="rId4"/>
    <p:sldId id="257" r:id="rId5"/>
    <p:sldId id="258" r:id="rId6"/>
    <p:sldId id="261" r:id="rId7"/>
    <p:sldId id="262" r:id="rId8"/>
    <p:sldId id="267" r:id="rId9"/>
    <p:sldId id="265" r:id="rId10"/>
    <p:sldId id="266" r:id="rId11"/>
    <p:sldId id="286" r:id="rId12"/>
    <p:sldId id="287" r:id="rId13"/>
    <p:sldId id="288" r:id="rId14"/>
    <p:sldId id="298" r:id="rId15"/>
    <p:sldId id="299" r:id="rId16"/>
    <p:sldId id="304" r:id="rId17"/>
    <p:sldId id="289" r:id="rId18"/>
    <p:sldId id="283" r:id="rId19"/>
    <p:sldId id="302" r:id="rId20"/>
    <p:sldId id="268" r:id="rId21"/>
    <p:sldId id="303" r:id="rId22"/>
    <p:sldId id="290" r:id="rId23"/>
    <p:sldId id="291" r:id="rId24"/>
    <p:sldId id="292" r:id="rId25"/>
    <p:sldId id="294" r:id="rId26"/>
    <p:sldId id="295" r:id="rId27"/>
    <p:sldId id="300" r:id="rId28"/>
    <p:sldId id="296" r:id="rId29"/>
    <p:sldId id="301" r:id="rId30"/>
    <p:sldId id="297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91"/>
    <p:restoredTop sz="94513"/>
  </p:normalViewPr>
  <p:slideViewPr>
    <p:cSldViewPr snapToGrid="0">
      <p:cViewPr>
        <p:scale>
          <a:sx n="78" d="100"/>
          <a:sy n="78" d="100"/>
        </p:scale>
        <p:origin x="-50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4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8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1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5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5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0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6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3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001995D-F9BA-3D48-8D51-117032FBE0CC}" type="datetimeFigureOut">
              <a:rPr lang="en-US" smtClean="0"/>
              <a:t>5/14/24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41476B8-66E5-A840-9373-95CFDE731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0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84EE-18B4-4C10-7CB6-D60BD16B1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616"/>
            <a:ext cx="9144000" cy="2657347"/>
          </a:xfrm>
        </p:spPr>
        <p:txBody>
          <a:bodyPr/>
          <a:lstStyle/>
          <a:p>
            <a:r>
              <a:rPr lang="en-US" b="1" dirty="0"/>
              <a:t>Srishti Dixit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749EA-A440-4D9A-74AD-FE014738F2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Class Spring 2024</a:t>
            </a:r>
          </a:p>
          <a:p>
            <a:r>
              <a:rPr lang="en-US" dirty="0">
                <a:solidFill>
                  <a:schemeClr val="bg1"/>
                </a:solidFill>
              </a:rPr>
              <a:t>Master’s Computer Science</a:t>
            </a:r>
          </a:p>
          <a:p>
            <a:r>
              <a:rPr lang="en-US" dirty="0">
                <a:solidFill>
                  <a:schemeClr val="bg1"/>
                </a:solidFill>
              </a:rPr>
              <a:t>City College of New York</a:t>
            </a:r>
          </a:p>
        </p:txBody>
      </p:sp>
    </p:spTree>
    <p:extLst>
      <p:ext uri="{BB962C8B-B14F-4D97-AF65-F5344CB8AC3E}">
        <p14:creationId xmlns:p14="http://schemas.microsoft.com/office/powerpoint/2010/main" val="165188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71D8-4062-D74A-EF47-739C1604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Innovation </a:t>
            </a:r>
            <a:r>
              <a:rPr lang="en-US" b="1" dirty="0">
                <a:latin typeface="Söhne"/>
              </a:rPr>
              <a:t>Highlights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CBC4-3754-B817-56A9-DF6BC04AF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Amalgamation of various model components into a unified framework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Special emphasis on preserving fine details crucial for maintaining image integrity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3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C8B8-0B63-AF07-0A7F-46B17882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öhne"/>
              </a:rPr>
              <a:t>Contributions and Impact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DB980-BD46-F1AC-3055-91A3DB94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Outperformance of traditional methods in tasks like day-to-night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Reduced reliance on extensive training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Facilitation of easier 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4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4BC7-F26A-48D9-565A-10D0F73E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Future Directions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8F836-AF5B-3278-DCCF-E9449273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Fostering innovation and exploration in the field of image transformation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Encouraging interdisciplinary collaborations to push the boundaries of one-step generative models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Paving the way for novel applications in fields such as augmented reality, medical imaging, and artistic expression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1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36F1-0F21-DF5D-E7B5-FF189C9A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EBDE-DC57-DCF7-A69D-96A227125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Enhanced accuracy and adaptability through direct integration of input images into the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7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C51B-914E-B5FF-8CE4-02D2ECA6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sz="4400" b="1" dirty="0">
                <a:effectLst/>
                <a:latin typeface="SFBX0900"/>
              </a:rPr>
              <a:t>Generator Architecture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8242D3-5B47-2DD3-40DB-7ECB16FE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114969"/>
            <a:ext cx="8761413" cy="23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0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2682-C876-B212-4CC5-D0E0FE8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Incorporating Conditioning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9041E-2A95-AE55-809E-6177E971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5015332"/>
          </a:xfrm>
        </p:spPr>
        <p:txBody>
          <a:bodyPr>
            <a:normAutofit/>
          </a:bodyPr>
          <a:lstStyle/>
          <a:p>
            <a:pPr marL="457200" lvl="1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endParaRPr lang="en-US" dirty="0">
              <a:latin typeface="Söhne"/>
            </a:endParaRPr>
          </a:p>
          <a:p>
            <a:pPr marL="457200" lvl="1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Söhne"/>
              </a:rPr>
              <a:t>Challenges with Additional Encoder: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Adding condition encoder branches can lead to conflicts, deteriorating output quality.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Extra adapter branches often result in conflicts between noise and conditional input, affecting downstream features in the decoder.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Söhne"/>
              </a:rPr>
              <a:t>Direct Conditioning Input: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Propose feeding conditioning input directly to the network for better results.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Direct conditioning influences the structure of the generated image significantly, improving output quality.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Addition of </a:t>
            </a:r>
            <a:r>
              <a:rPr lang="en-US" b="0" i="0" dirty="0" err="1">
                <a:effectLst/>
                <a:latin typeface="Söhne"/>
              </a:rPr>
              <a:t>LoRA</a:t>
            </a:r>
            <a:r>
              <a:rPr lang="en-US" b="0" i="0" dirty="0">
                <a:effectLst/>
                <a:latin typeface="Söhne"/>
              </a:rPr>
              <a:t> weights to various layers in the U-Net allows adaptation to new conditioning.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AC78-7CB9-FF44-8C71-F31AA5D6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Söhne"/>
              </a:rPr>
              <a:t>P</a:t>
            </a:r>
            <a:r>
              <a:rPr lang="en-US" b="1" i="0" dirty="0">
                <a:effectLst/>
                <a:latin typeface="Söhne"/>
              </a:rPr>
              <a:t>rocess of incorporating the conditioning input into the model.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70D61-93E4-C8A3-429E-89E02B5F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21" y="2040835"/>
            <a:ext cx="10345179" cy="34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D6E1-4EFE-5F78-B862-E9740A1D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Preserving Input Details – Skip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F47-F8A9-EC7E-6252-E4FA29A17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Implementation of skip connections to aid in retaining fine details during transformations.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Ensuring detail retention throughout the transformation process for enhanced fidelity in the output images.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6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6DFD-7D12-0907-94B5-E888187C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effectLst/>
                <a:latin typeface="SFBX0900"/>
              </a:rPr>
              <a:t>Skip Connections help retain details </a:t>
            </a:r>
            <a:br>
              <a:rPr lang="en-US" sz="3200" b="1" dirty="0">
                <a:effectLst/>
                <a:latin typeface="SFBX0900"/>
              </a:rPr>
            </a:br>
            <a:endParaRPr lang="en-US" sz="32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360EC-B4A4-3323-2677-168090F0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05846"/>
            <a:ext cx="8761413" cy="32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A7A1-1D1A-8061-086F-9C578938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effectLst/>
                <a:latin typeface="SFBX0900"/>
              </a:rPr>
              <a:t>Finetuning encoder-decoder without skip connections</a:t>
            </a:r>
            <a:endParaRPr lang="en-US" sz="36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3018AC-0DED-1845-7367-7F088937F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07" y="2603500"/>
            <a:ext cx="705019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217D-7A92-8369-7357-B49F6351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Paper: https://</a:t>
            </a:r>
            <a:r>
              <a:rPr lang="en-US" dirty="0" err="1"/>
              <a:t>arxiv.org</a:t>
            </a:r>
            <a:r>
              <a:rPr lang="en-US" dirty="0"/>
              <a:t>/pdf/2403.12036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D1293-8180-AB43-67F2-EAD8468A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949031"/>
            <a:ext cx="8761413" cy="2672230"/>
          </a:xfrm>
        </p:spPr>
      </p:pic>
    </p:spTree>
    <p:extLst>
      <p:ext uri="{BB962C8B-B14F-4D97-AF65-F5344CB8AC3E}">
        <p14:creationId xmlns:p14="http://schemas.microsoft.com/office/powerpoint/2010/main" val="54799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3A9E-BBA7-75E0-7EB3-395AB447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Unpaired Training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6A51-607C-1DA5-6620-3A098BED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690688"/>
            <a:ext cx="11153775" cy="4486275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Utilization of Stable Diffusion Turbo network for rapid image changes in one step, ensuring efficiency and speed in image translation.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Guaranteeing fidelity and realism of translated images through the one-step process facilitated by the Stable Diffusion Turbo network.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Base Network</a:t>
            </a:r>
            <a:r>
              <a:rPr lang="en-US" sz="1800" b="0" i="0" dirty="0">
                <a:effectLst/>
                <a:latin typeface="Söhne"/>
              </a:rPr>
              <a:t>: Utilizing Stable Diffusion Turbo (v2.1) with one-step inference.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Modified </a:t>
            </a:r>
            <a:r>
              <a:rPr lang="en-US" sz="1800" b="1" i="0" dirty="0" err="1">
                <a:effectLst/>
                <a:latin typeface="Söhne"/>
              </a:rPr>
              <a:t>CycleGAN</a:t>
            </a:r>
            <a:r>
              <a:rPr lang="en-US" sz="1800" b="0" i="0" dirty="0">
                <a:effectLst/>
                <a:latin typeface="Söhne"/>
              </a:rPr>
              <a:t>: Integrating our generator into a modified </a:t>
            </a:r>
            <a:r>
              <a:rPr lang="en-US" sz="1800" b="0" i="0" dirty="0" err="1">
                <a:effectLst/>
                <a:latin typeface="Söhne"/>
              </a:rPr>
              <a:t>CycleGAN</a:t>
            </a:r>
            <a:r>
              <a:rPr lang="en-US" sz="1800" b="0" i="0" dirty="0">
                <a:effectLst/>
                <a:latin typeface="Söhne"/>
              </a:rPr>
              <a:t> formulation for unpaired translation.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Translation Functions</a:t>
            </a:r>
            <a:r>
              <a:rPr lang="en-US" sz="1800" b="0" i="0" dirty="0">
                <a:effectLst/>
                <a:latin typeface="Söhne"/>
              </a:rPr>
              <a:t>: Two functions, G(x, </a:t>
            </a:r>
            <a:r>
              <a:rPr lang="en-US" sz="1800" b="0" i="0" dirty="0" err="1">
                <a:effectLst/>
                <a:latin typeface="Söhne"/>
              </a:rPr>
              <a:t>cY</a:t>
            </a:r>
            <a:r>
              <a:rPr lang="en-US" sz="1800" b="0" i="0" dirty="0">
                <a:effectLst/>
                <a:latin typeface="Söhne"/>
              </a:rPr>
              <a:t>) and G(y, </a:t>
            </a:r>
            <a:r>
              <a:rPr lang="en-US" sz="1800" b="0" i="0" dirty="0" err="1">
                <a:effectLst/>
                <a:latin typeface="Söhne"/>
              </a:rPr>
              <a:t>cX</a:t>
            </a:r>
            <a:r>
              <a:rPr lang="en-US" sz="1800" b="0" i="0" dirty="0">
                <a:effectLst/>
                <a:latin typeface="Söhne"/>
              </a:rPr>
              <a:t>), with different captions for each task.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Training Approach</a:t>
            </a:r>
            <a:r>
              <a:rPr lang="en-US" sz="1800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Cycle Consistency Loss (</a:t>
            </a:r>
            <a:r>
              <a:rPr lang="en-US" sz="1800" b="1" i="0" dirty="0" err="1">
                <a:effectLst/>
                <a:latin typeface="Söhne"/>
              </a:rPr>
              <a:t>Lcycle</a:t>
            </a:r>
            <a:r>
              <a:rPr lang="en-US" sz="1800" b="1" i="0" dirty="0">
                <a:effectLst/>
                <a:latin typeface="Söhne"/>
              </a:rPr>
              <a:t>)</a:t>
            </a:r>
            <a:r>
              <a:rPr lang="en-US" sz="1800" b="0" i="0" dirty="0">
                <a:effectLst/>
                <a:latin typeface="Söhne"/>
              </a:rPr>
              <a:t>: Ensures translated images revert back to themselves.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Adversarial Loss (LGAN)</a:t>
            </a:r>
            <a:r>
              <a:rPr lang="en-US" sz="1800" b="0" i="0" dirty="0">
                <a:effectLst/>
                <a:latin typeface="Söhne"/>
              </a:rPr>
              <a:t>: Matches translated outputs with target domains.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Objective Function</a:t>
            </a:r>
            <a:r>
              <a:rPr lang="en-US" sz="1800" b="0" i="0" dirty="0">
                <a:effectLst/>
                <a:latin typeface="Söhne"/>
              </a:rPr>
              <a:t>: Combines cycle consistency, adversarial, and identity regularization losses.</a:t>
            </a:r>
          </a:p>
          <a:p>
            <a:pPr marL="0" indent="0" algn="l">
              <a:buNone/>
            </a:pPr>
            <a:endParaRPr lang="en-US" sz="1800" b="0" i="0" dirty="0">
              <a:effectLst/>
              <a:latin typeface="Söhne"/>
            </a:endParaRP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12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7702-8E28-C692-D33F-01314F7C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Code Snippet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88F820-80F8-9184-C003-1240410C2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75" y="2603500"/>
            <a:ext cx="675926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Extensions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15772"/>
            <a:ext cx="9589246" cy="3416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Training with paired images to enhance the model's accuracy and performance across different translation tasks.</a:t>
            </a:r>
          </a:p>
          <a:p>
            <a:pPr marL="0" indent="0" algn="l">
              <a:buNone/>
            </a:pP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Introducing diversity controls to enable the generation of diverse and creative image outputs, further expanding the model's capabilities.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2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FBX0900"/>
              </a:rPr>
              <a:t>Explanation about the Equations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Explanation of key equations guiding the training process to ensure translation accuracy, realism, and fidelity to original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These equations encompass various loss functions such as cycle consistency loss, adversarial loss, and identity regularization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combination of these equations forms the basis for optimizing the model during training, enabling it to produce high-quality translations while maintaining consistency and fidelity to the original images.</a:t>
            </a:r>
          </a:p>
        </p:txBody>
      </p:sp>
    </p:spTree>
    <p:extLst>
      <p:ext uri="{BB962C8B-B14F-4D97-AF65-F5344CB8AC3E}">
        <p14:creationId xmlns:p14="http://schemas.microsoft.com/office/powerpoint/2010/main" val="8896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Experimental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72917" cy="341630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Comparative Evaluation: Compare the proposed method against existing approaches to assess its performance and effectiveness.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Testing of Individual Components: Evaluate each component of the method independently to understand its contribution to the overall performance.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Söhne"/>
              </a:rPr>
              <a:t>Evaluation Criteria: Define specific criteria such as image quality, fidelity, and efficiency to assess the performance of the method comprehensively.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FFFFFF"/>
              </a:solidFill>
              <a:effectLst/>
              <a:highlight>
                <a:srgbClr val="212121"/>
              </a:highlight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6352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effectLst/>
                <a:latin typeface="SFBX0900"/>
              </a:rPr>
              <a:t>Comparison to Unpaired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46446" cy="3416300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Performance Evaluation: Thorough comparison of the model's performance against existing unpaired methods.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Tasks Assessment: Evaluation spanned across both simpler and complex tasks to assess versatility.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Human Preference Studies: Consistent preference in human preference studies underlined the effectiveness of </a:t>
            </a:r>
            <a:r>
              <a:rPr lang="en-US" sz="2400" dirty="0">
                <a:latin typeface="Söhne"/>
              </a:rPr>
              <a:t>the</a:t>
            </a:r>
            <a:r>
              <a:rPr lang="en-US" sz="2400" b="0" i="0" dirty="0">
                <a:effectLst/>
                <a:latin typeface="Söhne"/>
              </a:rPr>
              <a:t>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Robustness Demonstrated: The model showcased robust performance across various tasks, indicating its potential for real-world applications.</a:t>
            </a:r>
          </a:p>
          <a:p>
            <a:pPr marL="0" indent="0" algn="l">
              <a:buNone/>
            </a:pPr>
            <a:br>
              <a:rPr lang="en-US" sz="2400" b="0" i="0" dirty="0">
                <a:effectLst/>
                <a:latin typeface="Söhne"/>
              </a:rPr>
            </a:b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53759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Ablation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758" y="2334987"/>
            <a:ext cx="8761413" cy="391885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0" i="0" dirty="0">
                <a:effectLst/>
                <a:latin typeface="Söhne"/>
              </a:rPr>
              <a:t>Assess the impact of key model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Components Analyzed: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Pre-trained Weights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Structural Input Variations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Skip Connections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Trainable Encoder and Decoder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Findings: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Pre-trained weights influence initialization and convergence.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Different structural input methods affect image integrity.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Skip connections aid detail retention and fidelity.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Trainable encoder and decoder enhance adaptability.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Conclusion:</a:t>
            </a:r>
            <a:r>
              <a:rPr lang="en-US" sz="1600" b="0" i="0" dirty="0">
                <a:effectLst/>
                <a:latin typeface="Söhne"/>
              </a:rPr>
              <a:t> Insights into optimizing model configurations.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1064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AB39-5F47-F02B-0FB6-58BF91DC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effectLst/>
                <a:latin typeface="SFBX0900"/>
              </a:rPr>
              <a:t>Ablating individual components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059172-3B15-3573-105D-4F5D6F17D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-15029"/>
            <a:ext cx="11709400" cy="68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8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effectLst/>
                <a:latin typeface="SFBX0900"/>
              </a:rPr>
              <a:t>Extensions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8" y="2237014"/>
            <a:ext cx="9641430" cy="4018012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Paired Translation: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Improve accuracy with paired images.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Expand capabilities with direct correspondences.</a:t>
            </a:r>
          </a:p>
          <a:p>
            <a:pPr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Diverse Outputs: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Enable varied image generation.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Enhance creativity and versatility.</a:t>
            </a:r>
          </a:p>
          <a:p>
            <a:pPr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Creative Possibilities: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Promote experimentation and innovation.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Create engaging content across domains.</a:t>
            </a:r>
          </a:p>
          <a:p>
            <a:pPr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Model Versatility: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Broaden applicability to diverse tasks.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effectLst/>
                <a:latin typeface="Söhne"/>
              </a:rPr>
              <a:t>Impact fashion, design, and virtual reality.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5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01584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9A3-72D8-9F83-EAF5-95EE327B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651"/>
            <a:ext cx="10515600" cy="147803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/>
                <a:latin typeface="SFBX0900"/>
              </a:rPr>
              <a:t>Comparison on paired edge-to-image task(512 X 512)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48B436-5CAE-BB24-48F2-85DF42407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026" y="2372140"/>
            <a:ext cx="5527187" cy="42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C46D-3D3E-C6FD-DAB4-FE89E1D7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81037"/>
            <a:ext cx="10579100" cy="11191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effectLst/>
                <a:latin typeface="Söhne"/>
              </a:rPr>
              <a:t>One-Step Image Translation with</a:t>
            </a:r>
            <a:br>
              <a:rPr lang="en-US" b="1" i="0" dirty="0">
                <a:effectLst/>
                <a:latin typeface="Söhne"/>
              </a:rPr>
            </a:br>
            <a:r>
              <a:rPr lang="en-US" b="1" i="0" dirty="0">
                <a:effectLst/>
                <a:latin typeface="Söhne"/>
              </a:rPr>
              <a:t> Text-to-Image Models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DD3237-21B8-CFAC-20BB-030C59E3E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959" y="2576995"/>
            <a:ext cx="606408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00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4C-7E0D-95CF-098F-629C6088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effectLst/>
                <a:latin typeface="SFBX0900"/>
              </a:rPr>
              <a:t>Discussion and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6C6-769A-BDA0-F9AA-A9ECCDF1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Flexibility and efficiency of one-step pre-trained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Limitations include lack of precise control over guidance strength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34131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8CE1-7497-B04F-163C-09ED9500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effectLst/>
                <a:latin typeface="SFBX0900"/>
              </a:rPr>
              <a:t>Hugging </a:t>
            </a:r>
            <a:r>
              <a:rPr lang="en-US" b="1" dirty="0">
                <a:latin typeface="SFBX0900"/>
              </a:rPr>
              <a:t>Face Demo – img2img-turbo-sketch</a:t>
            </a:r>
            <a:endParaRPr lang="en-US" dirty="0"/>
          </a:p>
        </p:txBody>
      </p:sp>
      <p:pic>
        <p:nvPicPr>
          <p:cNvPr id="10" name="Screen Recording 2024-05-13 at 2.39.29 PM.mov">
            <a:hlinkClick r:id="" action="ppaction://media"/>
            <a:extLst>
              <a:ext uri="{FF2B5EF4-FFF2-40B4-BE49-F238E27FC236}">
                <a16:creationId xmlns:a16="http://schemas.microsoft.com/office/drawing/2014/main" id="{6E978E0B-B339-9360-3318-1657728305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200" y="2603500"/>
            <a:ext cx="5840413" cy="3416300"/>
          </a:xfrm>
        </p:spPr>
      </p:pic>
    </p:spTree>
    <p:extLst>
      <p:ext uri="{BB962C8B-B14F-4D97-AF65-F5344CB8AC3E}">
        <p14:creationId xmlns:p14="http://schemas.microsoft.com/office/powerpoint/2010/main" val="3555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A61A-AE73-E73D-627A-C88ACEDD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3"/>
            <a:ext cx="10515600" cy="1271587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Understanding the Motivation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F9EC-B8F6-6251-FFCA-DB0806BE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Exploring the Realm of One-Step Image Translation with Text-to-Image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Driving Forces: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Söhne"/>
              </a:rPr>
              <a:t>The quest to revolutionize image translation technology.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Söhne"/>
              </a:rPr>
              <a:t>Making image translation faster and more efficient.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Söhne"/>
              </a:rPr>
              <a:t>Reducing reliance on extensive datasets to make the technology more accessible.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0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E104-52AC-A375-0B5F-49ED2CC6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Identifying the Challenge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D6D7-275D-1569-8A09-A794CAB2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algn="l">
              <a:buNone/>
            </a:pPr>
            <a:r>
              <a:rPr lang="en-US" sz="2800" b="0" i="0" dirty="0">
                <a:effectLst/>
                <a:latin typeface="Söhne"/>
              </a:rPr>
              <a:t>Image translation methods currently face two major hurdles.</a:t>
            </a:r>
          </a:p>
          <a:p>
            <a:pPr marL="457200" lvl="1" indent="0" algn="l">
              <a:buNone/>
            </a:pPr>
            <a:endParaRPr lang="en-US" sz="2800" b="0" i="0" dirty="0">
              <a:effectLst/>
              <a:latin typeface="Söhne"/>
            </a:endParaRPr>
          </a:p>
          <a:p>
            <a:pPr marL="1200150" lvl="2" indent="-285750"/>
            <a:r>
              <a:rPr lang="en-US" sz="2400" b="0" i="0" dirty="0">
                <a:effectLst/>
                <a:latin typeface="Söhne"/>
              </a:rPr>
              <a:t>Time Constraint: These methods are notably time-consuming due to their multi-step nature.</a:t>
            </a:r>
          </a:p>
          <a:p>
            <a:pPr marL="914400" lvl="2" indent="0">
              <a:buNone/>
            </a:pPr>
            <a:endParaRPr lang="en-US" sz="2400" b="0" i="0" dirty="0">
              <a:effectLst/>
              <a:latin typeface="Söhne"/>
            </a:endParaRPr>
          </a:p>
          <a:p>
            <a:pPr marL="1200150" lvl="2" indent="-285750"/>
            <a:r>
              <a:rPr lang="en-US" sz="2400" b="0" i="0" dirty="0">
                <a:effectLst/>
                <a:latin typeface="Söhne"/>
              </a:rPr>
              <a:t>Data Requirement: They heavily rely on extensive datasets for effective learning.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4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A1BC-1E80-4140-2992-245B69B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Envisioning the Transformation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F180-3C96-A5E6-A84F-216B78FF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Potential Impact: A successful solution holds the promise of transformative effects across various domains.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Streamlined Processes: From artistic endeavors to practical applications like medical imaging, faster image translation can significantly streamline processes.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Broader Implications: Beyond specific applications, advancing image translation technology can open doors to novel innovations and possibilities.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1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3311-F386-6888-C60B-9655A19A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Understanding the Accomplishments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A31D-7883-B92C-CD37-1574F49F6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Non-Technical Accomplishments: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First model to perform image translation in just one step.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Reduces reliance on extensive training datasets, making it more accessible.</a:t>
            </a:r>
          </a:p>
          <a:p>
            <a:pPr marL="457200" lvl="1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Technical Accomplishments: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Successfully combined text and image information in a single-step model.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Achieved faster image translation without compromising quality or detail.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53FF-8D86-96D7-052F-63618C02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Evolution of Image 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2448E-1D2B-CACA-B4C3-FC5733A8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Historical Background: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Traditional image transformation methods involved multi-step processes, leading to slow performance.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Previous approaches required extensive training data, posing challenges in data acquisition.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3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3012-20B7-6928-9213-A79018D7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Method Refinement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374D-A0A3-71A6-1DAD-F2B51E6C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Successfully integrated text and image information into a single-step model.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Addressed challenges related to noise handling in one-step models, ensuring accurate image translation.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Maintained image quality and detail while significantly improving speed.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09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{69E77E81-9588-1347-96C3-0A42287F4908}tf10001076</Template>
  <TotalTime>1846</TotalTime>
  <Words>1105</Words>
  <Application>Microsoft Macintosh PowerPoint</Application>
  <PresentationFormat>Widescreen</PresentationFormat>
  <Paragraphs>149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Century Gothic</vt:lpstr>
      <vt:lpstr>Inter</vt:lpstr>
      <vt:lpstr>SFBX0900</vt:lpstr>
      <vt:lpstr>Söhne</vt:lpstr>
      <vt:lpstr>Wingdings 3</vt:lpstr>
      <vt:lpstr>Ion Boardroom</vt:lpstr>
      <vt:lpstr>Srishti Dixit</vt:lpstr>
      <vt:lpstr>Paper: https://arxiv.org/pdf/2403.12036</vt:lpstr>
      <vt:lpstr>One-Step Image Translation with  Text-to-Image Models</vt:lpstr>
      <vt:lpstr>Understanding the Motivation</vt:lpstr>
      <vt:lpstr>Identifying the Challenge</vt:lpstr>
      <vt:lpstr>Envisioning the Transformation</vt:lpstr>
      <vt:lpstr>Understanding the Accomplishments</vt:lpstr>
      <vt:lpstr>Evolution of Image Transformation</vt:lpstr>
      <vt:lpstr>Method Refinement</vt:lpstr>
      <vt:lpstr>Innovation Highlights</vt:lpstr>
      <vt:lpstr>Contributions and Impact</vt:lpstr>
      <vt:lpstr>Future Directions</vt:lpstr>
      <vt:lpstr>Approach</vt:lpstr>
      <vt:lpstr>  Generator Architecture  </vt:lpstr>
      <vt:lpstr>Incorporating Conditioning Input</vt:lpstr>
      <vt:lpstr>Process of incorporating the conditioning input into the model.</vt:lpstr>
      <vt:lpstr>Preserving Input Details – Skip Connection</vt:lpstr>
      <vt:lpstr>Skip Connections help retain details  </vt:lpstr>
      <vt:lpstr>Finetuning encoder-decoder without skip connections</vt:lpstr>
      <vt:lpstr>Unpaired Training</vt:lpstr>
      <vt:lpstr>Code Snippet</vt:lpstr>
      <vt:lpstr>Extensions</vt:lpstr>
      <vt:lpstr>Explanation about the Equations</vt:lpstr>
      <vt:lpstr>Experimental Evaluation</vt:lpstr>
      <vt:lpstr>Comparison to Unpaired Methods</vt:lpstr>
      <vt:lpstr>Ablation Study</vt:lpstr>
      <vt:lpstr>Ablating individual components </vt:lpstr>
      <vt:lpstr>Extensions</vt:lpstr>
      <vt:lpstr>Comparison on paired edge-to-image task(512 X 512)</vt:lpstr>
      <vt:lpstr>Discussion and Limitations</vt:lpstr>
      <vt:lpstr>Hugging Face Demo – img2img-turbo-sketch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Srishti Dixit</dc:title>
  <dc:creator>Srishti Dixit</dc:creator>
  <cp:lastModifiedBy>Srishti Dixit</cp:lastModifiedBy>
  <cp:revision>12</cp:revision>
  <dcterms:created xsi:type="dcterms:W3CDTF">2024-04-03T19:59:25Z</dcterms:created>
  <dcterms:modified xsi:type="dcterms:W3CDTF">2024-05-14T20:39:40Z</dcterms:modified>
</cp:coreProperties>
</file>